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77" r:id="rId5"/>
    <p:sldId id="274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16" autoAdjust="0"/>
  </p:normalViewPr>
  <p:slideViewPr>
    <p:cSldViewPr>
      <p:cViewPr varScale="1">
        <p:scale>
          <a:sx n="66" d="100"/>
          <a:sy n="66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B23D44-CEAB-4265-BC00-46A276D2907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248782-0901-4BB8-B84B-F533567229C9}">
      <dgm:prSet phldrT="[文本]" custT="1"/>
      <dgm:spPr/>
      <dgm:t>
        <a:bodyPr/>
        <a:lstStyle/>
        <a:p>
          <a:r>
            <a:rPr lang="zh-CN" altLang="en-US" sz="44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呈现</a:t>
          </a:r>
          <a:r>
            <a:rPr lang="en-US" altLang="zh-CN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(presentation)</a:t>
          </a:r>
          <a:endParaRPr lang="zh-CN" altLang="en-US" sz="3100" dirty="0"/>
        </a:p>
      </dgm:t>
    </dgm:pt>
    <dgm:pt modelId="{7EB08423-F4AD-4B36-8B18-BE166F4FD07B}" type="parTrans" cxnId="{FD07DE78-CD07-4EBB-9325-3BE0157557A0}">
      <dgm:prSet/>
      <dgm:spPr/>
      <dgm:t>
        <a:bodyPr/>
        <a:lstStyle/>
        <a:p>
          <a:endParaRPr lang="zh-CN" altLang="en-US"/>
        </a:p>
      </dgm:t>
    </dgm:pt>
    <dgm:pt modelId="{645BA689-FF9D-4C70-AE2A-525805F542F6}" type="sibTrans" cxnId="{FD07DE78-CD07-4EBB-9325-3BE0157557A0}">
      <dgm:prSet/>
      <dgm:spPr/>
      <dgm:t>
        <a:bodyPr/>
        <a:lstStyle/>
        <a:p>
          <a:endParaRPr lang="zh-CN" altLang="en-US"/>
        </a:p>
      </dgm:t>
    </dgm:pt>
    <dgm:pt modelId="{4F6953B5-3DC1-411B-93E2-D6413BC118E2}">
      <dgm:prSet phldrT="[文本]" custT="1"/>
      <dgm:spPr/>
      <dgm:t>
        <a:bodyPr/>
        <a:lstStyle/>
        <a:p>
          <a:r>
            <a:rPr lang="en-US" altLang="zh-CN" sz="3200" dirty="0" smtClean="0"/>
            <a:t>TPR     </a:t>
          </a:r>
          <a:r>
            <a:rPr lang="zh-CN" altLang="en-US" sz="3200" dirty="0" smtClean="0"/>
            <a:t>直接法</a:t>
          </a:r>
          <a:endParaRPr lang="zh-CN" altLang="en-US" sz="3200" dirty="0"/>
        </a:p>
      </dgm:t>
    </dgm:pt>
    <dgm:pt modelId="{4DBC5629-5548-455A-9402-5511397AD0A8}" type="parTrans" cxnId="{6512E49C-0016-43E6-92B1-444A3ED53998}">
      <dgm:prSet/>
      <dgm:spPr/>
      <dgm:t>
        <a:bodyPr/>
        <a:lstStyle/>
        <a:p>
          <a:endParaRPr lang="zh-CN" altLang="en-US"/>
        </a:p>
      </dgm:t>
    </dgm:pt>
    <dgm:pt modelId="{FC30B574-BCA9-420F-BA12-B5F34BBDE5F6}" type="sibTrans" cxnId="{6512E49C-0016-43E6-92B1-444A3ED53998}">
      <dgm:prSet/>
      <dgm:spPr/>
      <dgm:t>
        <a:bodyPr/>
        <a:lstStyle/>
        <a:p>
          <a:endParaRPr lang="zh-CN" altLang="en-US"/>
        </a:p>
      </dgm:t>
    </dgm:pt>
    <dgm:pt modelId="{3986A29C-C8DE-4130-AB6F-5F67BD417589}">
      <dgm:prSet phldrT="[文本]" custT="1"/>
      <dgm:spPr/>
      <dgm:t>
        <a:bodyPr/>
        <a:lstStyle/>
        <a:p>
          <a:r>
            <a:rPr lang="zh-CN" altLang="en-US" sz="3200" dirty="0" smtClean="0"/>
            <a:t>认知法</a:t>
          </a:r>
        </a:p>
      </dgm:t>
    </dgm:pt>
    <dgm:pt modelId="{F11F6E6B-34AB-47DA-8ED0-CA29DD90CF1E}" type="parTrans" cxnId="{F344D10B-B787-4E1E-ACFC-3D8F3878FAD2}">
      <dgm:prSet/>
      <dgm:spPr/>
      <dgm:t>
        <a:bodyPr/>
        <a:lstStyle/>
        <a:p>
          <a:endParaRPr lang="zh-CN" altLang="en-US"/>
        </a:p>
      </dgm:t>
    </dgm:pt>
    <dgm:pt modelId="{F92824BE-F00D-49B8-B89C-5C00115AB614}" type="sibTrans" cxnId="{F344D10B-B787-4E1E-ACFC-3D8F3878FAD2}">
      <dgm:prSet/>
      <dgm:spPr/>
      <dgm:t>
        <a:bodyPr/>
        <a:lstStyle/>
        <a:p>
          <a:endParaRPr lang="zh-CN" altLang="en-US"/>
        </a:p>
      </dgm:t>
    </dgm:pt>
    <dgm:pt modelId="{C2885557-EF03-470A-BA34-44B4B261ACFF}">
      <dgm:prSet phldrT="[文本]" custT="1"/>
      <dgm:spPr/>
      <dgm:t>
        <a:bodyPr/>
        <a:lstStyle/>
        <a:p>
          <a:r>
            <a:rPr lang="zh-CN" altLang="en-US" sz="44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操练</a:t>
          </a:r>
          <a:r>
            <a:rPr lang="en-US" altLang="zh-CN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(practice)</a:t>
          </a:r>
          <a:r>
            <a:rPr lang="zh-CN" altLang="en-US" sz="44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和运用</a:t>
          </a:r>
          <a:r>
            <a:rPr lang="zh-CN" altLang="en-US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（课堂环境）</a:t>
          </a:r>
          <a:endParaRPr lang="zh-CN" altLang="en-US" sz="3100" dirty="0"/>
        </a:p>
      </dgm:t>
    </dgm:pt>
    <dgm:pt modelId="{29749370-C547-409B-852E-6796BAB5E42C}" type="parTrans" cxnId="{98B3B564-C336-4BDB-AB0E-104D735AAA6E}">
      <dgm:prSet/>
      <dgm:spPr/>
      <dgm:t>
        <a:bodyPr/>
        <a:lstStyle/>
        <a:p>
          <a:endParaRPr lang="zh-CN" altLang="en-US"/>
        </a:p>
      </dgm:t>
    </dgm:pt>
    <dgm:pt modelId="{01CE0504-0A1A-49D3-BA4E-C4816E0E7164}" type="sibTrans" cxnId="{98B3B564-C336-4BDB-AB0E-104D735AAA6E}">
      <dgm:prSet/>
      <dgm:spPr/>
      <dgm:t>
        <a:bodyPr/>
        <a:lstStyle/>
        <a:p>
          <a:endParaRPr lang="zh-CN" altLang="en-US"/>
        </a:p>
      </dgm:t>
    </dgm:pt>
    <dgm:pt modelId="{F81F7A7E-88CB-42E9-9A07-AC707FC0F875}">
      <dgm:prSet phldrT="[文本]" custT="1"/>
      <dgm:spPr/>
      <dgm:t>
        <a:bodyPr/>
        <a:lstStyle/>
        <a:p>
          <a:r>
            <a:rPr lang="zh-CN" altLang="en-US" sz="3200" dirty="0" smtClean="0"/>
            <a:t>听说法、交际法</a:t>
          </a:r>
        </a:p>
      </dgm:t>
    </dgm:pt>
    <dgm:pt modelId="{F2C33CE8-91AA-4779-B715-FB3E545F6C78}" type="parTrans" cxnId="{6F7B245E-17E0-4041-91A9-48E3982A53E1}">
      <dgm:prSet/>
      <dgm:spPr/>
      <dgm:t>
        <a:bodyPr/>
        <a:lstStyle/>
        <a:p>
          <a:endParaRPr lang="zh-CN" altLang="en-US"/>
        </a:p>
      </dgm:t>
    </dgm:pt>
    <dgm:pt modelId="{6E24E2D5-F3A7-4679-B368-CAB46CD93658}" type="sibTrans" cxnId="{6F7B245E-17E0-4041-91A9-48E3982A53E1}">
      <dgm:prSet/>
      <dgm:spPr/>
      <dgm:t>
        <a:bodyPr/>
        <a:lstStyle/>
        <a:p>
          <a:endParaRPr lang="zh-CN" altLang="en-US"/>
        </a:p>
      </dgm:t>
    </dgm:pt>
    <dgm:pt modelId="{7D0B60A8-C643-4C6B-86BD-E08CC534FF41}">
      <dgm:prSet phldrT="[文本]" custT="1"/>
      <dgm:spPr/>
      <dgm:t>
        <a:bodyPr/>
        <a:lstStyle/>
        <a:p>
          <a:r>
            <a:rPr lang="zh-CN" altLang="en-US" sz="3200" dirty="0" smtClean="0"/>
            <a:t>任务法、合作学习</a:t>
          </a:r>
        </a:p>
      </dgm:t>
    </dgm:pt>
    <dgm:pt modelId="{2E407732-3EA3-4A8C-BDB0-04CAFDDD356D}" type="parTrans" cxnId="{8C41C845-A26B-4A41-AC5F-BC4B7E0F9607}">
      <dgm:prSet/>
      <dgm:spPr/>
      <dgm:t>
        <a:bodyPr/>
        <a:lstStyle/>
        <a:p>
          <a:endParaRPr lang="zh-CN" altLang="en-US"/>
        </a:p>
      </dgm:t>
    </dgm:pt>
    <dgm:pt modelId="{7F35BBDF-CF40-4E84-BB16-AC6FC0A2E29E}" type="sibTrans" cxnId="{8C41C845-A26B-4A41-AC5F-BC4B7E0F9607}">
      <dgm:prSet/>
      <dgm:spPr/>
      <dgm:t>
        <a:bodyPr/>
        <a:lstStyle/>
        <a:p>
          <a:endParaRPr lang="zh-CN" altLang="en-US"/>
        </a:p>
      </dgm:t>
    </dgm:pt>
    <dgm:pt modelId="{F5463897-DD74-47A2-ABE5-2ACE1993315A}">
      <dgm:prSet phldrT="[文本]" custT="1"/>
      <dgm:spPr/>
      <dgm:t>
        <a:bodyPr/>
        <a:lstStyle/>
        <a:p>
          <a:r>
            <a:rPr lang="zh-CN" altLang="en-US" sz="44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运用</a:t>
          </a:r>
          <a:r>
            <a:rPr lang="zh-CN" altLang="en-US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（</a:t>
          </a:r>
          <a:r>
            <a:rPr lang="en-US" altLang="zh-CN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production</a:t>
          </a:r>
          <a:r>
            <a:rPr lang="zh-CN" altLang="en-US" sz="31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）（真实目标语环境）</a:t>
          </a:r>
          <a:endParaRPr lang="zh-CN" altLang="en-US" sz="3100" dirty="0"/>
        </a:p>
      </dgm:t>
    </dgm:pt>
    <dgm:pt modelId="{EAB3FE86-C97D-4B3E-97D6-23A922392D9C}" type="parTrans" cxnId="{A2097C8D-3247-4699-87BC-E3D1326D030B}">
      <dgm:prSet/>
      <dgm:spPr/>
      <dgm:t>
        <a:bodyPr/>
        <a:lstStyle/>
        <a:p>
          <a:endParaRPr lang="zh-CN" altLang="en-US"/>
        </a:p>
      </dgm:t>
    </dgm:pt>
    <dgm:pt modelId="{632917C7-76A9-415B-BC1D-5F248DF95F9E}" type="sibTrans" cxnId="{A2097C8D-3247-4699-87BC-E3D1326D030B}">
      <dgm:prSet/>
      <dgm:spPr/>
      <dgm:t>
        <a:bodyPr/>
        <a:lstStyle/>
        <a:p>
          <a:endParaRPr lang="zh-CN" altLang="en-US"/>
        </a:p>
      </dgm:t>
    </dgm:pt>
    <dgm:pt modelId="{80FA7DE4-1EB0-4742-80FF-DAFAB7BA38AF}">
      <dgm:prSet phldrT="[文本]" custT="1"/>
      <dgm:spPr/>
      <dgm:t>
        <a:bodyPr/>
        <a:lstStyle/>
        <a:p>
          <a:r>
            <a:rPr lang="zh-CN" altLang="en-US" sz="3200" dirty="0" smtClean="0"/>
            <a:t>任务法、合作学习</a:t>
          </a:r>
        </a:p>
      </dgm:t>
    </dgm:pt>
    <dgm:pt modelId="{972BBA24-0608-4D99-B69A-BF622EA684AD}" type="parTrans" cxnId="{F036904F-A2F1-43ED-8D42-BA85636C442D}">
      <dgm:prSet/>
      <dgm:spPr/>
      <dgm:t>
        <a:bodyPr/>
        <a:lstStyle/>
        <a:p>
          <a:endParaRPr lang="zh-CN" altLang="en-US"/>
        </a:p>
      </dgm:t>
    </dgm:pt>
    <dgm:pt modelId="{D17D25FB-5C4E-4433-A54A-7B368034ED19}" type="sibTrans" cxnId="{F036904F-A2F1-43ED-8D42-BA85636C442D}">
      <dgm:prSet/>
      <dgm:spPr/>
      <dgm:t>
        <a:bodyPr/>
        <a:lstStyle/>
        <a:p>
          <a:endParaRPr lang="zh-CN" altLang="en-US"/>
        </a:p>
      </dgm:t>
    </dgm:pt>
    <dgm:pt modelId="{9B54C173-A311-4076-A721-7B69CC0ABA45}">
      <dgm:prSet phldrT="[文本]" custT="1"/>
      <dgm:spPr/>
      <dgm:t>
        <a:bodyPr/>
        <a:lstStyle/>
        <a:p>
          <a:r>
            <a:rPr lang="zh-CN" altLang="en-US" sz="3200" dirty="0" smtClean="0">
              <a:solidFill>
                <a:srgbClr val="FF0000"/>
              </a:solidFill>
            </a:rPr>
            <a:t>教师监测与反馈</a:t>
          </a:r>
          <a:endParaRPr lang="zh-CN" altLang="en-US" sz="3200" dirty="0">
            <a:solidFill>
              <a:srgbClr val="FF0000"/>
            </a:solidFill>
          </a:endParaRPr>
        </a:p>
      </dgm:t>
    </dgm:pt>
    <dgm:pt modelId="{F200D0D7-176A-42E4-9C2F-8D3F6D98401E}" type="parTrans" cxnId="{71BABB13-269F-42B6-8944-23ADC7AE2C12}">
      <dgm:prSet/>
      <dgm:spPr/>
      <dgm:t>
        <a:bodyPr/>
        <a:lstStyle/>
        <a:p>
          <a:endParaRPr lang="zh-CN" altLang="en-US"/>
        </a:p>
      </dgm:t>
    </dgm:pt>
    <dgm:pt modelId="{C192FFCB-80D3-4D9A-B98E-4ED77BAD4341}" type="sibTrans" cxnId="{71BABB13-269F-42B6-8944-23ADC7AE2C12}">
      <dgm:prSet/>
      <dgm:spPr/>
      <dgm:t>
        <a:bodyPr/>
        <a:lstStyle/>
        <a:p>
          <a:endParaRPr lang="zh-CN" altLang="en-US"/>
        </a:p>
      </dgm:t>
    </dgm:pt>
    <dgm:pt modelId="{40738DBB-FB07-4AE8-9500-AF88212E1989}">
      <dgm:prSet custT="1"/>
      <dgm:spPr/>
      <dgm:t>
        <a:bodyPr/>
        <a:lstStyle/>
        <a:p>
          <a:r>
            <a:rPr lang="zh-CN" altLang="en-US" sz="3200" dirty="0" smtClean="0"/>
            <a:t>听说法</a:t>
          </a:r>
          <a:endParaRPr lang="zh-CN" altLang="en-US" sz="3200" dirty="0"/>
        </a:p>
      </dgm:t>
    </dgm:pt>
    <dgm:pt modelId="{910A4CBA-AC8F-4381-89D1-285C905DD677}" type="parTrans" cxnId="{EACA5FA2-F98C-4A8E-ACD9-6BC778BACEE2}">
      <dgm:prSet/>
      <dgm:spPr/>
      <dgm:t>
        <a:bodyPr/>
        <a:lstStyle/>
        <a:p>
          <a:endParaRPr lang="zh-CN" altLang="en-US"/>
        </a:p>
      </dgm:t>
    </dgm:pt>
    <dgm:pt modelId="{AF96EAEC-96E5-426A-84BC-3049A471BAC4}" type="sibTrans" cxnId="{EACA5FA2-F98C-4A8E-ACD9-6BC778BACEE2}">
      <dgm:prSet/>
      <dgm:spPr/>
      <dgm:t>
        <a:bodyPr/>
        <a:lstStyle/>
        <a:p>
          <a:endParaRPr lang="zh-CN" altLang="en-US"/>
        </a:p>
      </dgm:t>
    </dgm:pt>
    <dgm:pt modelId="{28AA676E-6183-47D6-9F01-F534362B358E}" type="pres">
      <dgm:prSet presAssocID="{D9B23D44-CEAB-4265-BC00-46A276D290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CEB57CE-DEB3-43A6-B590-CD11B7935F28}" type="pres">
      <dgm:prSet presAssocID="{F5463897-DD74-47A2-ABE5-2ACE1993315A}" presName="boxAndChildren" presStyleCnt="0"/>
      <dgm:spPr/>
    </dgm:pt>
    <dgm:pt modelId="{6658347D-4785-4D38-931A-1BA2C2A00BEE}" type="pres">
      <dgm:prSet presAssocID="{F5463897-DD74-47A2-ABE5-2ACE1993315A}" presName="parentTextBox" presStyleLbl="node1" presStyleIdx="0" presStyleCnt="3"/>
      <dgm:spPr/>
      <dgm:t>
        <a:bodyPr/>
        <a:lstStyle/>
        <a:p>
          <a:endParaRPr lang="zh-CN" altLang="en-US"/>
        </a:p>
      </dgm:t>
    </dgm:pt>
    <dgm:pt modelId="{BADB5DD0-C5F5-4D7A-9962-C47730A0295B}" type="pres">
      <dgm:prSet presAssocID="{F5463897-DD74-47A2-ABE5-2ACE1993315A}" presName="entireBox" presStyleLbl="node1" presStyleIdx="0" presStyleCnt="3"/>
      <dgm:spPr/>
      <dgm:t>
        <a:bodyPr/>
        <a:lstStyle/>
        <a:p>
          <a:endParaRPr lang="zh-CN" altLang="en-US"/>
        </a:p>
      </dgm:t>
    </dgm:pt>
    <dgm:pt modelId="{3DC24BF7-BDF5-45E4-956D-8D18151834EE}" type="pres">
      <dgm:prSet presAssocID="{F5463897-DD74-47A2-ABE5-2ACE1993315A}" presName="descendantBox" presStyleCnt="0"/>
      <dgm:spPr/>
    </dgm:pt>
    <dgm:pt modelId="{7E9420D1-644C-4DD6-9080-F48403957444}" type="pres">
      <dgm:prSet presAssocID="{80FA7DE4-1EB0-4742-80FF-DAFAB7BA38AF}" presName="childTextBox" presStyleLbl="fgAccFollowNode1" presStyleIdx="0" presStyleCnt="7" custLinFactNeighborX="8033" custLinFactNeighborY="45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A9B5AE8-B8EA-4039-9D28-2F11F7E741A3}" type="pres">
      <dgm:prSet presAssocID="{9B54C173-A311-4076-A721-7B69CC0ABA45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D4C8EF-E404-42B6-81DF-5C6E3D2F5BB9}" type="pres">
      <dgm:prSet presAssocID="{01CE0504-0A1A-49D3-BA4E-C4816E0E7164}" presName="sp" presStyleCnt="0"/>
      <dgm:spPr/>
    </dgm:pt>
    <dgm:pt modelId="{D9A48E80-8BA3-41BE-8EB4-15E33B44E8FA}" type="pres">
      <dgm:prSet presAssocID="{C2885557-EF03-470A-BA34-44B4B261ACFF}" presName="arrowAndChildren" presStyleCnt="0"/>
      <dgm:spPr/>
    </dgm:pt>
    <dgm:pt modelId="{D47A779A-3D4B-4789-AD64-3348DADE7646}" type="pres">
      <dgm:prSet presAssocID="{C2885557-EF03-470A-BA34-44B4B261ACFF}" presName="parentTextArrow" presStyleLbl="node1" presStyleIdx="0" presStyleCnt="3"/>
      <dgm:spPr/>
      <dgm:t>
        <a:bodyPr/>
        <a:lstStyle/>
        <a:p>
          <a:endParaRPr lang="zh-CN" altLang="en-US"/>
        </a:p>
      </dgm:t>
    </dgm:pt>
    <dgm:pt modelId="{142EC78E-6C16-4FC5-BD06-04CF80ABCDB7}" type="pres">
      <dgm:prSet presAssocID="{C2885557-EF03-470A-BA34-44B4B261ACFF}" presName="arrow" presStyleLbl="node1" presStyleIdx="1" presStyleCnt="3"/>
      <dgm:spPr/>
      <dgm:t>
        <a:bodyPr/>
        <a:lstStyle/>
        <a:p>
          <a:endParaRPr lang="zh-CN" altLang="en-US"/>
        </a:p>
      </dgm:t>
    </dgm:pt>
    <dgm:pt modelId="{8F57F805-E79C-4F27-9E69-91A8C58EC880}" type="pres">
      <dgm:prSet presAssocID="{C2885557-EF03-470A-BA34-44B4B261ACFF}" presName="descendantArrow" presStyleCnt="0"/>
      <dgm:spPr/>
    </dgm:pt>
    <dgm:pt modelId="{39B7BDF2-BAF2-4F22-BB8F-1534B6E6D5BA}" type="pres">
      <dgm:prSet presAssocID="{F81F7A7E-88CB-42E9-9A07-AC707FC0F875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E7D2B4-4FBB-49E0-8342-4B7DF1C4642B}" type="pres">
      <dgm:prSet presAssocID="{7D0B60A8-C643-4C6B-86BD-E08CC534FF41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431594-FFE7-41E8-8413-8B50F001EAE6}" type="pres">
      <dgm:prSet presAssocID="{645BA689-FF9D-4C70-AE2A-525805F542F6}" presName="sp" presStyleCnt="0"/>
      <dgm:spPr/>
    </dgm:pt>
    <dgm:pt modelId="{9ABD50A8-3F49-4AFE-851F-047919A3BD53}" type="pres">
      <dgm:prSet presAssocID="{87248782-0901-4BB8-B84B-F533567229C9}" presName="arrowAndChildren" presStyleCnt="0"/>
      <dgm:spPr/>
    </dgm:pt>
    <dgm:pt modelId="{2D84FE8E-C7BB-4BC6-B7C5-9DD7AF1ABED8}" type="pres">
      <dgm:prSet presAssocID="{87248782-0901-4BB8-B84B-F533567229C9}" presName="parentTextArrow" presStyleLbl="node1" presStyleIdx="1" presStyleCnt="3"/>
      <dgm:spPr/>
      <dgm:t>
        <a:bodyPr/>
        <a:lstStyle/>
        <a:p>
          <a:endParaRPr lang="zh-CN" altLang="en-US"/>
        </a:p>
      </dgm:t>
    </dgm:pt>
    <dgm:pt modelId="{B7674514-150B-4E00-AC42-DA147211CB32}" type="pres">
      <dgm:prSet presAssocID="{87248782-0901-4BB8-B84B-F533567229C9}" presName="arrow" presStyleLbl="node1" presStyleIdx="2" presStyleCnt="3"/>
      <dgm:spPr/>
      <dgm:t>
        <a:bodyPr/>
        <a:lstStyle/>
        <a:p>
          <a:endParaRPr lang="zh-CN" altLang="en-US"/>
        </a:p>
      </dgm:t>
    </dgm:pt>
    <dgm:pt modelId="{C5E71137-5F73-44A1-8D5D-4AA013BB68F9}" type="pres">
      <dgm:prSet presAssocID="{87248782-0901-4BB8-B84B-F533567229C9}" presName="descendantArrow" presStyleCnt="0"/>
      <dgm:spPr/>
    </dgm:pt>
    <dgm:pt modelId="{187B7347-A8FB-4257-9EC3-63E01D4012F1}" type="pres">
      <dgm:prSet presAssocID="{4F6953B5-3DC1-411B-93E2-D6413BC118E2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7557B3-110E-4563-8953-ADD884FBB21B}" type="pres">
      <dgm:prSet presAssocID="{40738DBB-FB07-4AE8-9500-AF88212E1989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1147B39-F992-4476-9D7B-07652AF6EF58}" type="pres">
      <dgm:prSet presAssocID="{3986A29C-C8DE-4130-AB6F-5F67BD417589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7F6CFB4-591A-4B3F-B4C5-AE05989FF21A}" type="presOf" srcId="{F5463897-DD74-47A2-ABE5-2ACE1993315A}" destId="{BADB5DD0-C5F5-4D7A-9962-C47730A0295B}" srcOrd="1" destOrd="0" presId="urn:microsoft.com/office/officeart/2005/8/layout/process4"/>
    <dgm:cxn modelId="{030F89CB-5ED8-406D-9E4A-083EF49A611B}" type="presOf" srcId="{7D0B60A8-C643-4C6B-86BD-E08CC534FF41}" destId="{BBE7D2B4-4FBB-49E0-8342-4B7DF1C4642B}" srcOrd="0" destOrd="0" presId="urn:microsoft.com/office/officeart/2005/8/layout/process4"/>
    <dgm:cxn modelId="{EACA5FA2-F98C-4A8E-ACD9-6BC778BACEE2}" srcId="{87248782-0901-4BB8-B84B-F533567229C9}" destId="{40738DBB-FB07-4AE8-9500-AF88212E1989}" srcOrd="1" destOrd="0" parTransId="{910A4CBA-AC8F-4381-89D1-285C905DD677}" sibTransId="{AF96EAEC-96E5-426A-84BC-3049A471BAC4}"/>
    <dgm:cxn modelId="{1E2A94A0-FC85-44EE-84A2-F01833EB3FDD}" type="presOf" srcId="{40738DBB-FB07-4AE8-9500-AF88212E1989}" destId="{A57557B3-110E-4563-8953-ADD884FBB21B}" srcOrd="0" destOrd="0" presId="urn:microsoft.com/office/officeart/2005/8/layout/process4"/>
    <dgm:cxn modelId="{64C04DD3-253B-4BB4-8684-7C4533D32C67}" type="presOf" srcId="{4F6953B5-3DC1-411B-93E2-D6413BC118E2}" destId="{187B7347-A8FB-4257-9EC3-63E01D4012F1}" srcOrd="0" destOrd="0" presId="urn:microsoft.com/office/officeart/2005/8/layout/process4"/>
    <dgm:cxn modelId="{CBFD26EA-4050-49F9-8C16-B9D7F8F78810}" type="presOf" srcId="{80FA7DE4-1EB0-4742-80FF-DAFAB7BA38AF}" destId="{7E9420D1-644C-4DD6-9080-F48403957444}" srcOrd="0" destOrd="0" presId="urn:microsoft.com/office/officeart/2005/8/layout/process4"/>
    <dgm:cxn modelId="{DAD0B028-ECB6-46CB-9AE2-D1DB19EB1268}" type="presOf" srcId="{C2885557-EF03-470A-BA34-44B4B261ACFF}" destId="{D47A779A-3D4B-4789-AD64-3348DADE7646}" srcOrd="0" destOrd="0" presId="urn:microsoft.com/office/officeart/2005/8/layout/process4"/>
    <dgm:cxn modelId="{3025854F-90B7-4BDB-9EF1-969D0E2E1683}" type="presOf" srcId="{F5463897-DD74-47A2-ABE5-2ACE1993315A}" destId="{6658347D-4785-4D38-931A-1BA2C2A00BEE}" srcOrd="0" destOrd="0" presId="urn:microsoft.com/office/officeart/2005/8/layout/process4"/>
    <dgm:cxn modelId="{86C9F035-8FBC-4F1F-ADBF-0523B68BD90C}" type="presOf" srcId="{D9B23D44-CEAB-4265-BC00-46A276D2907E}" destId="{28AA676E-6183-47D6-9F01-F534362B358E}" srcOrd="0" destOrd="0" presId="urn:microsoft.com/office/officeart/2005/8/layout/process4"/>
    <dgm:cxn modelId="{FE402D82-B525-4392-82CB-311D8999BA13}" type="presOf" srcId="{C2885557-EF03-470A-BA34-44B4B261ACFF}" destId="{142EC78E-6C16-4FC5-BD06-04CF80ABCDB7}" srcOrd="1" destOrd="0" presId="urn:microsoft.com/office/officeart/2005/8/layout/process4"/>
    <dgm:cxn modelId="{6F7B245E-17E0-4041-91A9-48E3982A53E1}" srcId="{C2885557-EF03-470A-BA34-44B4B261ACFF}" destId="{F81F7A7E-88CB-42E9-9A07-AC707FC0F875}" srcOrd="0" destOrd="0" parTransId="{F2C33CE8-91AA-4779-B715-FB3E545F6C78}" sibTransId="{6E24E2D5-F3A7-4679-B368-CAB46CD93658}"/>
    <dgm:cxn modelId="{F036904F-A2F1-43ED-8D42-BA85636C442D}" srcId="{F5463897-DD74-47A2-ABE5-2ACE1993315A}" destId="{80FA7DE4-1EB0-4742-80FF-DAFAB7BA38AF}" srcOrd="0" destOrd="0" parTransId="{972BBA24-0608-4D99-B69A-BF622EA684AD}" sibTransId="{D17D25FB-5C4E-4433-A54A-7B368034ED19}"/>
    <dgm:cxn modelId="{EF1D0890-5B90-405D-9CE8-BAEF35B68366}" type="presOf" srcId="{F81F7A7E-88CB-42E9-9A07-AC707FC0F875}" destId="{39B7BDF2-BAF2-4F22-BB8F-1534B6E6D5BA}" srcOrd="0" destOrd="0" presId="urn:microsoft.com/office/officeart/2005/8/layout/process4"/>
    <dgm:cxn modelId="{610D3DCE-43DB-4C93-A271-BD48D908098B}" type="presOf" srcId="{9B54C173-A311-4076-A721-7B69CC0ABA45}" destId="{5A9B5AE8-B8EA-4039-9D28-2F11F7E741A3}" srcOrd="0" destOrd="0" presId="urn:microsoft.com/office/officeart/2005/8/layout/process4"/>
    <dgm:cxn modelId="{98B3B564-C336-4BDB-AB0E-104D735AAA6E}" srcId="{D9B23D44-CEAB-4265-BC00-46A276D2907E}" destId="{C2885557-EF03-470A-BA34-44B4B261ACFF}" srcOrd="1" destOrd="0" parTransId="{29749370-C547-409B-852E-6796BAB5E42C}" sibTransId="{01CE0504-0A1A-49D3-BA4E-C4816E0E7164}"/>
    <dgm:cxn modelId="{A516AC19-38E4-4F3D-8F8D-DA58AFF4FFC3}" type="presOf" srcId="{87248782-0901-4BB8-B84B-F533567229C9}" destId="{2D84FE8E-C7BB-4BC6-B7C5-9DD7AF1ABED8}" srcOrd="0" destOrd="0" presId="urn:microsoft.com/office/officeart/2005/8/layout/process4"/>
    <dgm:cxn modelId="{8C41C845-A26B-4A41-AC5F-BC4B7E0F9607}" srcId="{C2885557-EF03-470A-BA34-44B4B261ACFF}" destId="{7D0B60A8-C643-4C6B-86BD-E08CC534FF41}" srcOrd="1" destOrd="0" parTransId="{2E407732-3EA3-4A8C-BDB0-04CAFDDD356D}" sibTransId="{7F35BBDF-CF40-4E84-BB16-AC6FC0A2E29E}"/>
    <dgm:cxn modelId="{6512E49C-0016-43E6-92B1-444A3ED53998}" srcId="{87248782-0901-4BB8-B84B-F533567229C9}" destId="{4F6953B5-3DC1-411B-93E2-D6413BC118E2}" srcOrd="0" destOrd="0" parTransId="{4DBC5629-5548-455A-9402-5511397AD0A8}" sibTransId="{FC30B574-BCA9-420F-BA12-B5F34BBDE5F6}"/>
    <dgm:cxn modelId="{6BABF7C3-6460-4FF2-B51E-C0FA48DACB4D}" type="presOf" srcId="{87248782-0901-4BB8-B84B-F533567229C9}" destId="{B7674514-150B-4E00-AC42-DA147211CB32}" srcOrd="1" destOrd="0" presId="urn:microsoft.com/office/officeart/2005/8/layout/process4"/>
    <dgm:cxn modelId="{71BABB13-269F-42B6-8944-23ADC7AE2C12}" srcId="{F5463897-DD74-47A2-ABE5-2ACE1993315A}" destId="{9B54C173-A311-4076-A721-7B69CC0ABA45}" srcOrd="1" destOrd="0" parTransId="{F200D0D7-176A-42E4-9C2F-8D3F6D98401E}" sibTransId="{C192FFCB-80D3-4D9A-B98E-4ED77BAD4341}"/>
    <dgm:cxn modelId="{A2097C8D-3247-4699-87BC-E3D1326D030B}" srcId="{D9B23D44-CEAB-4265-BC00-46A276D2907E}" destId="{F5463897-DD74-47A2-ABE5-2ACE1993315A}" srcOrd="2" destOrd="0" parTransId="{EAB3FE86-C97D-4B3E-97D6-23A922392D9C}" sibTransId="{632917C7-76A9-415B-BC1D-5F248DF95F9E}"/>
    <dgm:cxn modelId="{FD07DE78-CD07-4EBB-9325-3BE0157557A0}" srcId="{D9B23D44-CEAB-4265-BC00-46A276D2907E}" destId="{87248782-0901-4BB8-B84B-F533567229C9}" srcOrd="0" destOrd="0" parTransId="{7EB08423-F4AD-4B36-8B18-BE166F4FD07B}" sibTransId="{645BA689-FF9D-4C70-AE2A-525805F542F6}"/>
    <dgm:cxn modelId="{F344D10B-B787-4E1E-ACFC-3D8F3878FAD2}" srcId="{87248782-0901-4BB8-B84B-F533567229C9}" destId="{3986A29C-C8DE-4130-AB6F-5F67BD417589}" srcOrd="2" destOrd="0" parTransId="{F11F6E6B-34AB-47DA-8ED0-CA29DD90CF1E}" sibTransId="{F92824BE-F00D-49B8-B89C-5C00115AB614}"/>
    <dgm:cxn modelId="{DB6B654D-6319-4B84-844A-A5421C849699}" type="presOf" srcId="{3986A29C-C8DE-4130-AB6F-5F67BD417589}" destId="{71147B39-F992-4476-9D7B-07652AF6EF58}" srcOrd="0" destOrd="0" presId="urn:microsoft.com/office/officeart/2005/8/layout/process4"/>
    <dgm:cxn modelId="{F0BBA863-64BE-441E-A6F8-57BB283871C6}" type="presParOf" srcId="{28AA676E-6183-47D6-9F01-F534362B358E}" destId="{3CEB57CE-DEB3-43A6-B590-CD11B7935F28}" srcOrd="0" destOrd="0" presId="urn:microsoft.com/office/officeart/2005/8/layout/process4"/>
    <dgm:cxn modelId="{6D6AA777-BC43-412E-9025-B9B2767C7B76}" type="presParOf" srcId="{3CEB57CE-DEB3-43A6-B590-CD11B7935F28}" destId="{6658347D-4785-4D38-931A-1BA2C2A00BEE}" srcOrd="0" destOrd="0" presId="urn:microsoft.com/office/officeart/2005/8/layout/process4"/>
    <dgm:cxn modelId="{0CF17E27-3310-45B2-A522-90D8850B7A2A}" type="presParOf" srcId="{3CEB57CE-DEB3-43A6-B590-CD11B7935F28}" destId="{BADB5DD0-C5F5-4D7A-9962-C47730A0295B}" srcOrd="1" destOrd="0" presId="urn:microsoft.com/office/officeart/2005/8/layout/process4"/>
    <dgm:cxn modelId="{820E7C3F-E877-4BA6-9505-190BEA22E6C4}" type="presParOf" srcId="{3CEB57CE-DEB3-43A6-B590-CD11B7935F28}" destId="{3DC24BF7-BDF5-45E4-956D-8D18151834EE}" srcOrd="2" destOrd="0" presId="urn:microsoft.com/office/officeart/2005/8/layout/process4"/>
    <dgm:cxn modelId="{9449BFE3-79C5-4C19-B39A-6211F1DAA989}" type="presParOf" srcId="{3DC24BF7-BDF5-45E4-956D-8D18151834EE}" destId="{7E9420D1-644C-4DD6-9080-F48403957444}" srcOrd="0" destOrd="0" presId="urn:microsoft.com/office/officeart/2005/8/layout/process4"/>
    <dgm:cxn modelId="{FAC33107-27C2-4C66-A01D-8579FEDE4080}" type="presParOf" srcId="{3DC24BF7-BDF5-45E4-956D-8D18151834EE}" destId="{5A9B5AE8-B8EA-4039-9D28-2F11F7E741A3}" srcOrd="1" destOrd="0" presId="urn:microsoft.com/office/officeart/2005/8/layout/process4"/>
    <dgm:cxn modelId="{E218E6D7-55EF-488D-B04E-A09F18242663}" type="presParOf" srcId="{28AA676E-6183-47D6-9F01-F534362B358E}" destId="{F0D4C8EF-E404-42B6-81DF-5C6E3D2F5BB9}" srcOrd="1" destOrd="0" presId="urn:microsoft.com/office/officeart/2005/8/layout/process4"/>
    <dgm:cxn modelId="{8DCCEA2B-F15F-4919-BC6B-1F98534098B2}" type="presParOf" srcId="{28AA676E-6183-47D6-9F01-F534362B358E}" destId="{D9A48E80-8BA3-41BE-8EB4-15E33B44E8FA}" srcOrd="2" destOrd="0" presId="urn:microsoft.com/office/officeart/2005/8/layout/process4"/>
    <dgm:cxn modelId="{B6E65EF1-02C5-4FDB-AD97-5F0C73CF4010}" type="presParOf" srcId="{D9A48E80-8BA3-41BE-8EB4-15E33B44E8FA}" destId="{D47A779A-3D4B-4789-AD64-3348DADE7646}" srcOrd="0" destOrd="0" presId="urn:microsoft.com/office/officeart/2005/8/layout/process4"/>
    <dgm:cxn modelId="{40427B4B-4DA6-4264-9C80-CE535E3DA571}" type="presParOf" srcId="{D9A48E80-8BA3-41BE-8EB4-15E33B44E8FA}" destId="{142EC78E-6C16-4FC5-BD06-04CF80ABCDB7}" srcOrd="1" destOrd="0" presId="urn:microsoft.com/office/officeart/2005/8/layout/process4"/>
    <dgm:cxn modelId="{3742A332-3660-41A1-8D5F-5BCE244A00BB}" type="presParOf" srcId="{D9A48E80-8BA3-41BE-8EB4-15E33B44E8FA}" destId="{8F57F805-E79C-4F27-9E69-91A8C58EC880}" srcOrd="2" destOrd="0" presId="urn:microsoft.com/office/officeart/2005/8/layout/process4"/>
    <dgm:cxn modelId="{8747FB53-DA0A-4E8D-AE72-7AFD2A794524}" type="presParOf" srcId="{8F57F805-E79C-4F27-9E69-91A8C58EC880}" destId="{39B7BDF2-BAF2-4F22-BB8F-1534B6E6D5BA}" srcOrd="0" destOrd="0" presId="urn:microsoft.com/office/officeart/2005/8/layout/process4"/>
    <dgm:cxn modelId="{2AC40C61-5E88-4E06-B281-94447EA6347A}" type="presParOf" srcId="{8F57F805-E79C-4F27-9E69-91A8C58EC880}" destId="{BBE7D2B4-4FBB-49E0-8342-4B7DF1C4642B}" srcOrd="1" destOrd="0" presId="urn:microsoft.com/office/officeart/2005/8/layout/process4"/>
    <dgm:cxn modelId="{38478ADA-95DE-49A4-B057-0F691F40F767}" type="presParOf" srcId="{28AA676E-6183-47D6-9F01-F534362B358E}" destId="{7B431594-FFE7-41E8-8413-8B50F001EAE6}" srcOrd="3" destOrd="0" presId="urn:microsoft.com/office/officeart/2005/8/layout/process4"/>
    <dgm:cxn modelId="{FB055AAC-50E3-49D6-9C81-66DF7ADA67E8}" type="presParOf" srcId="{28AA676E-6183-47D6-9F01-F534362B358E}" destId="{9ABD50A8-3F49-4AFE-851F-047919A3BD53}" srcOrd="4" destOrd="0" presId="urn:microsoft.com/office/officeart/2005/8/layout/process4"/>
    <dgm:cxn modelId="{590BB17B-E786-4F05-AE6D-B9401A5F1F09}" type="presParOf" srcId="{9ABD50A8-3F49-4AFE-851F-047919A3BD53}" destId="{2D84FE8E-C7BB-4BC6-B7C5-9DD7AF1ABED8}" srcOrd="0" destOrd="0" presId="urn:microsoft.com/office/officeart/2005/8/layout/process4"/>
    <dgm:cxn modelId="{36DFA8A2-3AE0-4501-ADC4-91B60827B89C}" type="presParOf" srcId="{9ABD50A8-3F49-4AFE-851F-047919A3BD53}" destId="{B7674514-150B-4E00-AC42-DA147211CB32}" srcOrd="1" destOrd="0" presId="urn:microsoft.com/office/officeart/2005/8/layout/process4"/>
    <dgm:cxn modelId="{435A8F83-05E6-4FAA-9C52-0A3B021E4C4D}" type="presParOf" srcId="{9ABD50A8-3F49-4AFE-851F-047919A3BD53}" destId="{C5E71137-5F73-44A1-8D5D-4AA013BB68F9}" srcOrd="2" destOrd="0" presId="urn:microsoft.com/office/officeart/2005/8/layout/process4"/>
    <dgm:cxn modelId="{CF74015F-901B-483A-BCFB-650B5A13D5E0}" type="presParOf" srcId="{C5E71137-5F73-44A1-8D5D-4AA013BB68F9}" destId="{187B7347-A8FB-4257-9EC3-63E01D4012F1}" srcOrd="0" destOrd="0" presId="urn:microsoft.com/office/officeart/2005/8/layout/process4"/>
    <dgm:cxn modelId="{963E6695-14D2-4596-8366-41F91D38DB42}" type="presParOf" srcId="{C5E71137-5F73-44A1-8D5D-4AA013BB68F9}" destId="{A57557B3-110E-4563-8953-ADD884FBB21B}" srcOrd="1" destOrd="0" presId="urn:microsoft.com/office/officeart/2005/8/layout/process4"/>
    <dgm:cxn modelId="{E2808FCE-E5B9-4050-A0E4-2497DE76513D}" type="presParOf" srcId="{C5E71137-5F73-44A1-8D5D-4AA013BB68F9}" destId="{71147B39-F992-4476-9D7B-07652AF6EF58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DB5DD0-C5F5-4D7A-9962-C47730A0295B}">
      <dsp:nvSpPr>
        <dsp:cNvPr id="0" name=""/>
        <dsp:cNvSpPr/>
      </dsp:nvSpPr>
      <dsp:spPr>
        <a:xfrm>
          <a:off x="0" y="5162379"/>
          <a:ext cx="8964488" cy="16944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运用</a:t>
          </a:r>
          <a:r>
            <a:rPr lang="zh-CN" altLang="en-US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（</a:t>
          </a:r>
          <a:r>
            <a:rPr lang="en-US" altLang="zh-CN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production</a:t>
          </a:r>
          <a:r>
            <a:rPr lang="zh-CN" altLang="en-US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）（真实目标语环境）</a:t>
          </a:r>
          <a:endParaRPr lang="zh-CN" altLang="en-US" sz="3100" kern="1200" dirty="0"/>
        </a:p>
      </dsp:txBody>
      <dsp:txXfrm>
        <a:off x="0" y="5162379"/>
        <a:ext cx="8964488" cy="914980"/>
      </dsp:txXfrm>
    </dsp:sp>
    <dsp:sp modelId="{7E9420D1-644C-4DD6-9080-F48403957444}">
      <dsp:nvSpPr>
        <dsp:cNvPr id="0" name=""/>
        <dsp:cNvSpPr/>
      </dsp:nvSpPr>
      <dsp:spPr>
        <a:xfrm>
          <a:off x="360058" y="6078572"/>
          <a:ext cx="4482244" cy="77942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任务法、合作学习</a:t>
          </a:r>
        </a:p>
      </dsp:txBody>
      <dsp:txXfrm>
        <a:off x="360058" y="6078572"/>
        <a:ext cx="4482244" cy="779427"/>
      </dsp:txXfrm>
    </dsp:sp>
    <dsp:sp modelId="{5A9B5AE8-B8EA-4039-9D28-2F11F7E741A3}">
      <dsp:nvSpPr>
        <dsp:cNvPr id="0" name=""/>
        <dsp:cNvSpPr/>
      </dsp:nvSpPr>
      <dsp:spPr>
        <a:xfrm>
          <a:off x="4482244" y="6043471"/>
          <a:ext cx="4482244" cy="77942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0000"/>
              </a:solidFill>
            </a:rPr>
            <a:t>教师监测与反馈</a:t>
          </a:r>
          <a:endParaRPr lang="zh-CN" altLang="en-US" sz="3200" kern="1200" dirty="0">
            <a:solidFill>
              <a:srgbClr val="FF0000"/>
            </a:solidFill>
          </a:endParaRPr>
        </a:p>
      </dsp:txBody>
      <dsp:txXfrm>
        <a:off x="4482244" y="6043471"/>
        <a:ext cx="4482244" cy="779427"/>
      </dsp:txXfrm>
    </dsp:sp>
    <dsp:sp modelId="{142EC78E-6C16-4FC5-BD06-04CF80ABCDB7}">
      <dsp:nvSpPr>
        <dsp:cNvPr id="0" name=""/>
        <dsp:cNvSpPr/>
      </dsp:nvSpPr>
      <dsp:spPr>
        <a:xfrm rot="10800000">
          <a:off x="0" y="2581795"/>
          <a:ext cx="8964488" cy="26059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操练</a:t>
          </a:r>
          <a:r>
            <a:rPr lang="en-US" altLang="zh-CN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(practice)</a:t>
          </a:r>
          <a:r>
            <a:rPr lang="zh-CN" altLang="en-US" sz="4400" b="1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和运用</a:t>
          </a:r>
          <a:r>
            <a:rPr lang="zh-CN" altLang="en-US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（课堂环境）</a:t>
          </a:r>
          <a:endParaRPr lang="zh-CN" altLang="en-US" sz="3100" kern="1200" dirty="0"/>
        </a:p>
      </dsp:txBody>
      <dsp:txXfrm>
        <a:off x="0" y="2581795"/>
        <a:ext cx="8964488" cy="914705"/>
      </dsp:txXfrm>
    </dsp:sp>
    <dsp:sp modelId="{39B7BDF2-BAF2-4F22-BB8F-1534B6E6D5BA}">
      <dsp:nvSpPr>
        <dsp:cNvPr id="0" name=""/>
        <dsp:cNvSpPr/>
      </dsp:nvSpPr>
      <dsp:spPr>
        <a:xfrm>
          <a:off x="0" y="3496501"/>
          <a:ext cx="4482244" cy="7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听说法、交际法</a:t>
          </a:r>
        </a:p>
      </dsp:txBody>
      <dsp:txXfrm>
        <a:off x="0" y="3496501"/>
        <a:ext cx="4482244" cy="779193"/>
      </dsp:txXfrm>
    </dsp:sp>
    <dsp:sp modelId="{BBE7D2B4-4FBB-49E0-8342-4B7DF1C4642B}">
      <dsp:nvSpPr>
        <dsp:cNvPr id="0" name=""/>
        <dsp:cNvSpPr/>
      </dsp:nvSpPr>
      <dsp:spPr>
        <a:xfrm>
          <a:off x="4482244" y="3496501"/>
          <a:ext cx="4482244" cy="7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任务法、合作学习</a:t>
          </a:r>
        </a:p>
      </dsp:txBody>
      <dsp:txXfrm>
        <a:off x="4482244" y="3496501"/>
        <a:ext cx="4482244" cy="779193"/>
      </dsp:txXfrm>
    </dsp:sp>
    <dsp:sp modelId="{B7674514-150B-4E00-AC42-DA147211CB32}">
      <dsp:nvSpPr>
        <dsp:cNvPr id="0" name=""/>
        <dsp:cNvSpPr/>
      </dsp:nvSpPr>
      <dsp:spPr>
        <a:xfrm rot="10800000">
          <a:off x="0" y="1212"/>
          <a:ext cx="8964488" cy="26059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呈现</a:t>
          </a:r>
          <a:r>
            <a:rPr lang="en-US" altLang="zh-CN" sz="3100" kern="1200" dirty="0" smtClean="0">
              <a:latin typeface="Times New Roman" pitchFamily="18" charset="0"/>
              <a:ea typeface="楷体" pitchFamily="49" charset="-122"/>
              <a:cs typeface="Times New Roman" pitchFamily="18" charset="0"/>
            </a:rPr>
            <a:t>(presentation)</a:t>
          </a:r>
          <a:endParaRPr lang="zh-CN" altLang="en-US" sz="3100" kern="1200" dirty="0"/>
        </a:p>
      </dsp:txBody>
      <dsp:txXfrm>
        <a:off x="0" y="1212"/>
        <a:ext cx="8964488" cy="914705"/>
      </dsp:txXfrm>
    </dsp:sp>
    <dsp:sp modelId="{187B7347-A8FB-4257-9EC3-63E01D4012F1}">
      <dsp:nvSpPr>
        <dsp:cNvPr id="0" name=""/>
        <dsp:cNvSpPr/>
      </dsp:nvSpPr>
      <dsp:spPr>
        <a:xfrm>
          <a:off x="4377" y="915918"/>
          <a:ext cx="2985244" cy="7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200" kern="1200" dirty="0" smtClean="0"/>
            <a:t>TPR     </a:t>
          </a:r>
          <a:r>
            <a:rPr lang="zh-CN" altLang="en-US" sz="3200" kern="1200" dirty="0" smtClean="0"/>
            <a:t>直接法</a:t>
          </a:r>
          <a:endParaRPr lang="zh-CN" altLang="en-US" sz="3200" kern="1200" dirty="0"/>
        </a:p>
      </dsp:txBody>
      <dsp:txXfrm>
        <a:off x="4377" y="915918"/>
        <a:ext cx="2985244" cy="779193"/>
      </dsp:txXfrm>
    </dsp:sp>
    <dsp:sp modelId="{A57557B3-110E-4563-8953-ADD884FBB21B}">
      <dsp:nvSpPr>
        <dsp:cNvPr id="0" name=""/>
        <dsp:cNvSpPr/>
      </dsp:nvSpPr>
      <dsp:spPr>
        <a:xfrm>
          <a:off x="2989621" y="915918"/>
          <a:ext cx="2985244" cy="7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听说法</a:t>
          </a:r>
          <a:endParaRPr lang="zh-CN" altLang="en-US" sz="3200" kern="1200" dirty="0"/>
        </a:p>
      </dsp:txBody>
      <dsp:txXfrm>
        <a:off x="2989621" y="915918"/>
        <a:ext cx="2985244" cy="779193"/>
      </dsp:txXfrm>
    </dsp:sp>
    <dsp:sp modelId="{71147B39-F992-4476-9D7B-07652AF6EF58}">
      <dsp:nvSpPr>
        <dsp:cNvPr id="0" name=""/>
        <dsp:cNvSpPr/>
      </dsp:nvSpPr>
      <dsp:spPr>
        <a:xfrm>
          <a:off x="5974866" y="915918"/>
          <a:ext cx="2985244" cy="7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认知法</a:t>
          </a:r>
        </a:p>
      </dsp:txBody>
      <dsp:txXfrm>
        <a:off x="5974866" y="915918"/>
        <a:ext cx="2985244" cy="779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95470F-8ED6-45D2-A7BD-6916A6BB07D5}" type="datetimeFigureOut">
              <a:rPr lang="zh-CN" altLang="en-US" smtClean="0"/>
              <a:pPr/>
              <a:t>2010/7/21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766C63-B5E8-42D5-AF74-A19821AC267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5616" y="764704"/>
            <a:ext cx="8028384" cy="3240360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zh-CN" altLang="en-US" sz="6600" b="1" dirty="0" smtClean="0">
                <a:latin typeface="华文彩云" pitchFamily="2" charset="-122"/>
                <a:ea typeface="华文彩云" pitchFamily="2" charset="-122"/>
              </a:rPr>
              <a:t>教学个案分析</a:t>
            </a:r>
            <a:endParaRPr lang="zh-CN" altLang="en-US" sz="6600" b="1" dirty="0"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32560" y="4509120"/>
            <a:ext cx="7406640" cy="18002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algn="ctr"/>
            <a:r>
              <a:rPr lang="zh-CN" altLang="en-US" sz="12800" dirty="0" smtClean="0">
                <a:solidFill>
                  <a:schemeClr val="accent5"/>
                </a:solidFill>
              </a:rPr>
              <a:t>魏彬彬、刘伟</a:t>
            </a:r>
            <a:endParaRPr lang="en-US" altLang="zh-CN" sz="12800" dirty="0" smtClean="0">
              <a:solidFill>
                <a:schemeClr val="accent5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ctr">
              <a:buNone/>
            </a:pPr>
            <a:r>
              <a:rPr lang="zh-CN" altLang="en-US" b="1" dirty="0" smtClean="0"/>
              <a:t>个案二</a:t>
            </a:r>
            <a:endParaRPr lang="en-US" altLang="zh-CN" b="1" smtClean="0"/>
          </a:p>
          <a:p>
            <a:pPr algn="ctr">
              <a:buNone/>
            </a:pPr>
            <a:endParaRPr lang="en-US" altLang="zh-CN" b="1" dirty="0" smtClean="0"/>
          </a:p>
          <a:p>
            <a:r>
              <a:rPr lang="zh-CN" altLang="en-US" b="1" dirty="0" smtClean="0"/>
              <a:t>教学情景：</a:t>
            </a:r>
            <a:r>
              <a:rPr lang="zh-CN" altLang="en-US" dirty="0" smtClean="0"/>
              <a:t>学习者为</a:t>
            </a:r>
            <a:r>
              <a:rPr lang="en-US" dirty="0" smtClean="0"/>
              <a:t>11-12</a:t>
            </a:r>
            <a:r>
              <a:rPr lang="zh-CN" altLang="en-US" dirty="0" smtClean="0"/>
              <a:t>岁的中文初学者，他们学习动机强，学习速度快，母语为英语，学习地点在美国，学习目的是能够用中文与人沟通。每班十个人左右，每天上课，每次上课四十分钟。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教学方法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听说法：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练习和纠正发音。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掌握新词和句型。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不超过十分钟。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学习新词和新句型时用。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全身反应法：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学生很喜欢动。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学生积极性高，记得牢，记得多。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可以教动词，如运动、爱好、日程生活，还可以教一些名词，如交通工具。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lvl="0"/>
            <a:r>
              <a:rPr lang="zh-CN" altLang="en-US" dirty="0" smtClean="0"/>
              <a:t>任务型教学法：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成就感，表达自己想法并发表意见。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这个年龄阶段的学生对这方面的需求已经开始增强。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可以利用这种特征调动他们的积极性。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创造沟通的机会。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采访：如“通过采访找出我们班同学最喜欢的运动。”（最喜欢的课、颜色）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课后：教父母或朋友中文；给老师打电话。</a:t>
            </a:r>
            <a:endParaRPr lang="en-US" altLang="zh-CN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lvl="0"/>
            <a:r>
              <a:rPr lang="zh-CN" altLang="en-US" dirty="0" smtClean="0"/>
              <a:t>交际法：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根据学生的年龄和他们学习语言的目的。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角色扮演：全身心地投入，即使出了丑，他们也不会放在心上，反而会乐得更开心。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增加沟通的机会。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角色扮演：拜访朋友。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游戏：问五个问题猜人。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信息差：日程</a:t>
            </a:r>
            <a:endParaRPr lang="en-US" altLang="zh-CN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/>
          </a:bodyPr>
          <a:lstStyle/>
          <a:p>
            <a:pPr lvl="0"/>
            <a:r>
              <a:rPr lang="zh-CN" altLang="en-US" dirty="0" smtClean="0"/>
              <a:t>直接法：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为了更好地创造说汉语的环境，培养学生用汉语思维的能力。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开始可能有点儿难，但应该慢慢地减少课堂上使用的英语。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用汉语解释新词：爷爷、奶奶等。</a:t>
            </a:r>
            <a:endParaRPr lang="en-US" dirty="0" smtClean="0"/>
          </a:p>
          <a:p>
            <a:pPr lvl="0"/>
            <a:r>
              <a:rPr lang="zh-CN" altLang="en-US" dirty="0" smtClean="0"/>
              <a:t>学习策略训练：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引导学生发现适合自己学习汉语的方法，这将对他们今后的学习很有帮助。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学习策略的训练包括如何记汉字和记生词，如何整理自己的资料夹，如何监控自己的学习情况等等。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lvl="0"/>
            <a:r>
              <a:rPr lang="zh-CN" altLang="en-US" dirty="0" smtClean="0"/>
              <a:t>多元智慧：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学生各有长处，我们的教学可以帮助学生发展他们的多元智慧。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在教学中，我们会发现声调说得好的学生，很多都是音乐感和节奏感比较强的；写汉字写得好的学生，很多都喜欢画画儿。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发展学生的多元智慧，利用学生的多元智慧，应该在设计问题和活动时融入这些方面。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阅读练习：描述一个人，学生画图。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给学生选择：</a:t>
            </a:r>
            <a:r>
              <a:rPr lang="en-US" altLang="zh-CN" dirty="0" smtClean="0"/>
              <a:t>Bingo Project</a:t>
            </a:r>
            <a:r>
              <a:rPr lang="zh-CN" altLang="en-US" dirty="0" smtClean="0"/>
              <a:t>。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lnSpcReduction="10000"/>
          </a:bodyPr>
          <a:lstStyle/>
          <a:p>
            <a:pPr lvl="0"/>
            <a:r>
              <a:rPr lang="zh-CN" altLang="en-US" dirty="0" smtClean="0"/>
              <a:t>社群语言学习法：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学生的学习一般都是孤立的学习。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如果我们让学生们分享学习经验，这会给他们的学习带来很大的帮助。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让学生分享记汉字的方法。</a:t>
            </a:r>
            <a:endParaRPr lang="en-US" dirty="0" smtClean="0"/>
          </a:p>
          <a:p>
            <a:pPr lvl="0"/>
            <a:r>
              <a:rPr lang="zh-CN" altLang="en-US" dirty="0" smtClean="0"/>
              <a:t>合作学习：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学生喜欢跟同学一起学习或完成一个练习。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这样会给他们带来安全感，会让他们更有信心，也会使学习更有乐趣。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学习如何与人合作。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以小组形式完成练习：找出含有这些部首的汉字。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小组竞赛：认交通工具的汉字。</a:t>
            </a:r>
            <a:endParaRPr lang="en-US" altLang="zh-CN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b="1" dirty="0" smtClean="0"/>
              <a:t>       个案简介</a:t>
            </a:r>
            <a:endParaRPr lang="zh-CN" altLang="en-US" sz="6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教学地点：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中国北京</a:t>
            </a:r>
          </a:p>
          <a:p>
            <a:pPr algn="just"/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班级人数：</a:t>
            </a:r>
            <a:r>
              <a:rPr lang="en-US" sz="4000" dirty="0" smtClean="0">
                <a:latin typeface="楷体" pitchFamily="49" charset="-122"/>
                <a:ea typeface="楷体" pitchFamily="49" charset="-122"/>
              </a:rPr>
              <a:t>19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人</a:t>
            </a:r>
          </a:p>
          <a:p>
            <a:pPr algn="just"/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每周上课时数：</a:t>
            </a:r>
            <a:r>
              <a:rPr lang="en-US" sz="4000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学时</a:t>
            </a:r>
          </a:p>
          <a:p>
            <a:pPr algn="just"/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课程类型：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口语课</a:t>
            </a:r>
          </a:p>
          <a:p>
            <a:pPr algn="just"/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学生常用学习策略：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查词典、用母语询问高年级学生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/>
              <a:t>一、学习者分析</a:t>
            </a:r>
            <a:endParaRPr lang="zh-CN" altLang="en-US" sz="54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005536"/>
          </a:xfrm>
        </p:spPr>
        <p:txBody>
          <a:bodyPr/>
          <a:lstStyle/>
          <a:p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个案二中的学习群体比较特殊，这种情况一般在</a:t>
            </a:r>
            <a:r>
              <a:rPr lang="en-US" altLang="en-US" sz="3600" dirty="0" smtClean="0">
                <a:latin typeface="楷体" pitchFamily="49" charset="-122"/>
                <a:ea typeface="楷体" pitchFamily="49" charset="-122"/>
              </a:rPr>
              <a:t>TFL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的教学环境里不会发生，主要出现在</a:t>
            </a:r>
            <a:r>
              <a:rPr lang="en-US" altLang="en-US" sz="3600" dirty="0" smtClean="0">
                <a:latin typeface="楷体" pitchFamily="49" charset="-122"/>
                <a:ea typeface="楷体" pitchFamily="49" charset="-122"/>
              </a:rPr>
              <a:t>TSL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的教学环境里，而且成不断增长的趋势。</a:t>
            </a:r>
            <a:endParaRPr lang="en-US" altLang="zh-CN" sz="3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他们同常规留学生的学制、留学时间、学习目的等都不相同。很多中国大学把他们划分到速成系，进行短期培训和学习。</a:t>
            </a:r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/>
              <a:t>二、教师教学策略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447800"/>
            <a:ext cx="8604448" cy="5410200"/>
          </a:xfrm>
        </p:spPr>
        <p:txBody>
          <a:bodyPr>
            <a:normAutofit/>
          </a:bodyPr>
          <a:lstStyle/>
          <a:p>
            <a:r>
              <a:rPr lang="en-US" altLang="zh-CN" sz="4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4800" dirty="0" smtClean="0">
                <a:latin typeface="楷体" pitchFamily="49" charset="-122"/>
                <a:ea typeface="楷体" pitchFamily="49" charset="-122"/>
              </a:rPr>
              <a:t>调整教学目标设置</a:t>
            </a:r>
            <a:endParaRPr lang="en-US" altLang="zh-CN" sz="4800" dirty="0" smtClean="0">
              <a:latin typeface="楷体" pitchFamily="49" charset="-122"/>
              <a:ea typeface="楷体" pitchFamily="49" charset="-122"/>
            </a:endParaRPr>
          </a:p>
          <a:p>
            <a:pPr algn="just"/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学生学习需求也是制定教学目标的主要依据。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 algn="just"/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口语课中心任务是培养学生使用汉语进行交际的能力，让他们在目标语文化环境中实现有效交际</a:t>
            </a:r>
            <a:r>
              <a:rPr lang="zh-CN" altLang="en-US" dirty="0" smtClean="0"/>
              <a:t>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4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4800" dirty="0" smtClean="0">
                <a:latin typeface="楷体" pitchFamily="49" charset="-122"/>
                <a:ea typeface="楷体" pitchFamily="49" charset="-122"/>
              </a:rPr>
              <a:t>改变教材使用方式</a:t>
            </a:r>
            <a:endParaRPr lang="en-US" altLang="zh-CN" sz="48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4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4800" dirty="0" smtClean="0">
                <a:latin typeface="楷体" pitchFamily="49" charset="-122"/>
                <a:ea typeface="楷体" pitchFamily="49" charset="-122"/>
              </a:rPr>
              <a:t>改变教学方法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pPr algn="ctr"/>
            <a:r>
              <a:rPr lang="zh-CN" altLang="en-US" sz="5400" b="1" dirty="0" smtClean="0"/>
              <a:t>个案简介</a:t>
            </a:r>
            <a:r>
              <a:rPr lang="zh-CN" altLang="en-US" sz="3600" dirty="0" smtClean="0"/>
              <a:t>（刘伟）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340768"/>
            <a:ext cx="8034096" cy="5517232"/>
          </a:xfrm>
        </p:spPr>
        <p:txBody>
          <a:bodyPr>
            <a:normAutofit/>
          </a:bodyPr>
          <a:lstStyle/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学生中文程度：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零起点</a:t>
            </a:r>
          </a:p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学生年龄：</a:t>
            </a:r>
            <a:r>
              <a:rPr lang="en-US" sz="3600" dirty="0" smtClean="0">
                <a:latin typeface="楷体" pitchFamily="49" charset="-122"/>
                <a:ea typeface="楷体" pitchFamily="49" charset="-122"/>
              </a:rPr>
              <a:t>17-45</a:t>
            </a:r>
            <a:endParaRPr lang="zh-CN" altLang="en-US" sz="3600" dirty="0" smtClean="0">
              <a:latin typeface="楷体" pitchFamily="49" charset="-122"/>
              <a:ea typeface="楷体" pitchFamily="49" charset="-122"/>
            </a:endParaRPr>
          </a:p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学生的母语：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意大利语、汉语、俄语、土耳其语、阿拉伯语</a:t>
            </a:r>
          </a:p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学中文的目的：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了解中国、国外海关官员升职需要、来中国旅游</a:t>
            </a:r>
          </a:p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学习态度：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动机不太强</a:t>
            </a:r>
            <a:endParaRPr lang="en-US" altLang="zh-CN" sz="3600" dirty="0" smtClean="0">
              <a:latin typeface="楷体" pitchFamily="49" charset="-122"/>
              <a:ea typeface="楷体" pitchFamily="49" charset="-122"/>
            </a:endParaRPr>
          </a:p>
          <a:p>
            <a:pPr algn="just"/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学习速度：开始时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比较慢，一个月后速度逐渐加快。</a:t>
            </a:r>
          </a:p>
          <a:p>
            <a:endParaRPr lang="zh-CN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/>
              <a:t>三、教师常用教学方法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5149552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latin typeface="楷体" pitchFamily="49" charset="-122"/>
                <a:ea typeface="楷体" pitchFamily="49" charset="-122"/>
              </a:rPr>
              <a:t>汉语课堂教学三个阶段：</a:t>
            </a:r>
            <a:endParaRPr lang="en-US" altLang="zh-CN" sz="44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呈现</a:t>
            </a:r>
            <a:r>
              <a:rPr lang="en-US" altLang="zh-CN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(presentation)</a:t>
            </a:r>
          </a:p>
          <a:p>
            <a:r>
              <a:rPr lang="zh-CN" altLang="en-US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操练</a:t>
            </a:r>
            <a:r>
              <a:rPr lang="en-US" altLang="zh-CN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(practice)</a:t>
            </a:r>
          </a:p>
          <a:p>
            <a:r>
              <a:rPr lang="zh-CN" altLang="en-US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运用（</a:t>
            </a:r>
            <a:r>
              <a:rPr lang="en-US" altLang="zh-CN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production</a:t>
            </a:r>
            <a:r>
              <a:rPr lang="zh-CN" altLang="en-US" sz="4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endParaRPr lang="zh-CN" altLang="en-US" sz="44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79512" y="0"/>
          <a:ext cx="89644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zh-CN" altLang="en-US" dirty="0" smtClean="0"/>
              <a:t>设计这样一个场景让学生对话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0" y="1196751"/>
          <a:ext cx="9144000" cy="553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355"/>
                <a:gridCol w="7576645"/>
              </a:tblGrid>
              <a:tr h="928249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角色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zh-CN" alt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：留学生／室友</a:t>
                      </a:r>
                      <a:r>
                        <a:rPr kumimoji="0"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zh-CN" alt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：中国学生（很会吃饭交友）</a:t>
                      </a:r>
                      <a:endParaRPr lang="zh-CN" altLang="en-US" sz="2800" dirty="0"/>
                    </a:p>
                  </a:txBody>
                  <a:tcPr/>
                </a:tc>
              </a:tr>
              <a:tr h="831363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场景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给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打电话</a:t>
                      </a:r>
                      <a:endParaRPr lang="zh-CN" altLang="en-US" sz="2800" dirty="0"/>
                    </a:p>
                  </a:txBody>
                  <a:tcPr/>
                </a:tc>
              </a:tr>
              <a:tr h="928249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主题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询问对约会比较合适的餐厅，及怎么去这个餐厅</a:t>
                      </a:r>
                      <a:endParaRPr lang="zh-CN" altLang="en-US" sz="2800" dirty="0"/>
                    </a:p>
                  </a:txBody>
                  <a:tcPr/>
                </a:tc>
              </a:tr>
              <a:tr h="928249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任务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想约一个他／她喜欢的中国男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女孩子去吃饭。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问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什么地方比较合适，以及怎么去。</a:t>
                      </a:r>
                      <a:endParaRPr lang="zh-CN" altLang="en-US" sz="2800" dirty="0"/>
                    </a:p>
                  </a:txBody>
                  <a:tcPr/>
                </a:tc>
              </a:tr>
              <a:tr h="928249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对话时间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分钟 </a:t>
                      </a:r>
                      <a:endParaRPr lang="zh-CN" altLang="en-US" sz="2800" dirty="0"/>
                    </a:p>
                  </a:txBody>
                  <a:tcPr/>
                </a:tc>
              </a:tr>
              <a:tr h="928249">
                <a:tc>
                  <a:txBody>
                    <a:bodyPr/>
                    <a:lstStyle/>
                    <a:p>
                      <a:r>
                        <a:rPr kumimoji="0" lang="zh-CN" alt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使用语言结构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的特点，又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又</a:t>
                      </a:r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……,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是</a:t>
                      </a:r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从</a:t>
                      </a:r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出来，往</a:t>
                      </a:r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走，过了</a:t>
                      </a:r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，再往</a:t>
                      </a:r>
                      <a:r>
                        <a:rPr kumimoji="0" lang="en-US" altLang="zh-CN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……</a:t>
                      </a:r>
                      <a:r>
                        <a:rPr kumimoji="0" lang="zh-CN" alt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走</a:t>
                      </a:r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817240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布置作业：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让学生到目标语环境交际</a:t>
            </a:r>
            <a:endParaRPr lang="zh-CN" altLang="en-US" sz="4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541020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例如，购买生活用品、讲价、点菜、寄包裹、去银行开户、换钱等等。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语言实践后学生要在课上报告过程，并展示自己完成交流过程的证据。如去银行换完钱后要保留收据并向大家展示，并要说明收据上的哪些信息可以证明他完成了这个作业。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目的：一是检测学生是否完成交际，二是可以教师对学生语言输出质量进行检测。</a:t>
            </a:r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1697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夏至</vt:lpstr>
      <vt:lpstr>教学个案分析</vt:lpstr>
      <vt:lpstr>       个案简介</vt:lpstr>
      <vt:lpstr>一、学习者分析</vt:lpstr>
      <vt:lpstr>二、教师教学策略</vt:lpstr>
      <vt:lpstr>个案简介（刘伟）</vt:lpstr>
      <vt:lpstr>三、教师常用教学方法</vt:lpstr>
      <vt:lpstr>Slide 7</vt:lpstr>
      <vt:lpstr>设计这样一个场景让学生对话</vt:lpstr>
      <vt:lpstr>布置作业：让学生到目标语环境交际</vt:lpstr>
      <vt:lpstr>Slide 10</vt:lpstr>
      <vt:lpstr>教学方法</vt:lpstr>
      <vt:lpstr>Slide 12</vt:lpstr>
      <vt:lpstr>Slide 13</vt:lpstr>
      <vt:lpstr>Slide 14</vt:lpstr>
      <vt:lpstr>Slide 15</vt:lpstr>
      <vt:lpstr>Slide 16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教学个案分析</dc:title>
  <dc:creator>liuyixuan</dc:creator>
  <cp:lastModifiedBy>HW Faculty/Staff</cp:lastModifiedBy>
  <cp:revision>22</cp:revision>
  <dcterms:created xsi:type="dcterms:W3CDTF">2010-07-20T02:45:16Z</dcterms:created>
  <dcterms:modified xsi:type="dcterms:W3CDTF">2010-07-22T01:15:02Z</dcterms:modified>
</cp:coreProperties>
</file>